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260" r:id="rId3"/>
    <p:sldId id="279" r:id="rId4"/>
    <p:sldId id="270" r:id="rId5"/>
    <p:sldId id="271" r:id="rId6"/>
    <p:sldId id="280" r:id="rId7"/>
    <p:sldId id="272" r:id="rId8"/>
    <p:sldId id="273" r:id="rId9"/>
    <p:sldId id="274" r:id="rId10"/>
    <p:sldId id="275" r:id="rId11"/>
    <p:sldId id="283" r:id="rId12"/>
    <p:sldId id="284" r:id="rId13"/>
    <p:sldId id="276" r:id="rId14"/>
    <p:sldId id="282" r:id="rId15"/>
    <p:sldId id="277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64" r:id="rId38"/>
    <p:sldId id="306" r:id="rId39"/>
    <p:sldId id="307" r:id="rId4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2024-08-14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2024-08-14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790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39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88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390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231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2024-08-14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2024-08-14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2024-08-14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2024-08-14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2024-08-14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QuizBee</a:t>
            </a:r>
            <a:endParaRPr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문광명</a:t>
            </a:r>
            <a:r>
              <a:rPr lang="en-US" altLang="ko-KR" dirty="0"/>
              <a:t>,</a:t>
            </a:r>
            <a:r>
              <a:rPr lang="ko-KR" altLang="en-US" dirty="0" err="1"/>
              <a:t>박도영</a:t>
            </a:r>
            <a:r>
              <a:rPr lang="en-US" altLang="ko-KR" dirty="0"/>
              <a:t>,</a:t>
            </a:r>
            <a:r>
              <a:rPr lang="ko-KR" altLang="en-US" dirty="0" err="1"/>
              <a:t>이태재</a:t>
            </a:r>
            <a:r>
              <a:rPr lang="en-US" altLang="ko-KR" dirty="0"/>
              <a:t>,</a:t>
            </a:r>
            <a:r>
              <a:rPr lang="ko-KR" altLang="en-US" dirty="0" err="1"/>
              <a:t>이선회</a:t>
            </a:r>
            <a:r>
              <a:rPr lang="en-US" altLang="ko-KR" dirty="0"/>
              <a:t>,</a:t>
            </a:r>
            <a:r>
              <a:rPr lang="ko-KR" altLang="en-US" dirty="0" err="1"/>
              <a:t>이안형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1A7F6-9B03-45B4-8F6B-DDAC841C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6625"/>
            <a:ext cx="5704164" cy="22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113E5-1FD4-4581-89CE-A7DFBD6C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err="1"/>
              <a:t>다이어</a:t>
            </a:r>
            <a:r>
              <a:rPr lang="ko-KR" altLang="en-US" dirty="0"/>
              <a:t> 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C573A3-79A0-481E-9F8F-A6E7F3BE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63" y="1647853"/>
            <a:ext cx="8286985" cy="48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115E-2BCF-4539-A917-CF9D55ED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err="1"/>
              <a:t>다이어</a:t>
            </a:r>
            <a:r>
              <a:rPr lang="ko-KR" altLang="en-US" dirty="0"/>
              <a:t> 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19B3-FB75-4DCA-AC56-B613D81E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14" y="1684154"/>
            <a:ext cx="10117123" cy="451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4C7FE-93C4-4BC2-8786-4FB13CD8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err="1"/>
              <a:t>다이어</a:t>
            </a:r>
            <a:r>
              <a:rPr lang="ko-KR" altLang="en-US" dirty="0"/>
              <a:t> 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1C8EF1-9D15-4553-9898-9E663F79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5" y="2082208"/>
            <a:ext cx="9787479" cy="43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85479-3BC3-40F6-92C0-D9DF863D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F5906-A230-44B4-BDD5-E6B9B235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28" y="2117233"/>
            <a:ext cx="10393960" cy="4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화면 구성 및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0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C0FA2-C580-45CB-9311-1E9EACAE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A8BA64D7-7A82-484F-8256-A8BA210A0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86" y="4717080"/>
            <a:ext cx="5082307" cy="373338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메뉴바를 통해 카테고리 및 목록들을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E4966-FD36-4665-9096-CA4FB2D9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15" y="825399"/>
            <a:ext cx="6225268" cy="35178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BCB135-BF77-4829-A8F5-1D6475B9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4" y="3190709"/>
            <a:ext cx="6319709" cy="33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C9DD1-CC1C-4414-9291-F4CB2435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F7418A-FEEF-477E-92A7-DE663DF9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07" y="2227073"/>
            <a:ext cx="3117847" cy="3873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C49993-898E-4DCD-A57D-C6B01252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37" y="2227073"/>
            <a:ext cx="3023148" cy="382520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CA94355-DF66-4375-9231-9E5EF5B50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169" y="3249007"/>
            <a:ext cx="5082307" cy="373338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로컬 로그인</a:t>
            </a:r>
            <a:r>
              <a:rPr lang="en-US" altLang="ko-KR" sz="1800" dirty="0"/>
              <a:t>, </a:t>
            </a:r>
            <a:r>
              <a:rPr lang="ko-KR" altLang="en-US" sz="1800" dirty="0"/>
              <a:t>카카오 로그인</a:t>
            </a:r>
            <a:endParaRPr lang="en-US" altLang="ko-KR" sz="1800" dirty="0"/>
          </a:p>
          <a:p>
            <a:r>
              <a:rPr lang="ko-KR" altLang="en-US" sz="1800" dirty="0"/>
              <a:t>회원 가입에 약관동의</a:t>
            </a:r>
          </a:p>
        </p:txBody>
      </p:sp>
    </p:spTree>
    <p:extLst>
      <p:ext uri="{BB962C8B-B14F-4D97-AF65-F5344CB8AC3E}">
        <p14:creationId xmlns:p14="http://schemas.microsoft.com/office/powerpoint/2010/main" val="87968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E98B5-D723-426F-88AA-B6D0E1CD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80472-0CC8-4B84-BD00-C2D2F39FA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06" y="2295211"/>
            <a:ext cx="3130435" cy="37565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C04F7-28B8-4689-816D-278796DD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75" y="2295211"/>
            <a:ext cx="3068304" cy="3756522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E032BB5-9996-4200-8E74-2C892845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81" y="3429000"/>
            <a:ext cx="5082307" cy="373338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이메일 통해 아이디 찾기</a:t>
            </a:r>
            <a:endParaRPr lang="en-US" altLang="ko-KR" sz="1800" dirty="0"/>
          </a:p>
          <a:p>
            <a:r>
              <a:rPr lang="ko-KR" altLang="en-US" sz="1800" dirty="0"/>
              <a:t>비밀번호 </a:t>
            </a:r>
            <a:r>
              <a:rPr lang="ko-KR" altLang="en-US" sz="1800" dirty="0" err="1"/>
              <a:t>찾기시</a:t>
            </a:r>
            <a:r>
              <a:rPr lang="ko-KR" altLang="en-US" sz="1800" dirty="0"/>
              <a:t> 랜덤으로 비밀 번호 생성</a:t>
            </a:r>
          </a:p>
        </p:txBody>
      </p:sp>
    </p:spTree>
    <p:extLst>
      <p:ext uri="{BB962C8B-B14F-4D97-AF65-F5344CB8AC3E}">
        <p14:creationId xmlns:p14="http://schemas.microsoft.com/office/powerpoint/2010/main" val="238122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84A43-8AEF-4E77-9262-ACCB0AFE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A8808-DFF4-48B7-B09D-3BAA33A35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96" y="2258985"/>
            <a:ext cx="6804088" cy="434734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B13B802-5C17-4912-87F2-A9AAC542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85" y="3665989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/>
              <a:t>카테고리 별로 분류해서 단어 검색을 통해 검색 결과 도출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028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0EF1D9F-7F5B-4395-B795-9843D276F5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6" y="3429000"/>
            <a:ext cx="7113864" cy="31984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79B87E-4D92-4D31-AEDB-289D7524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메뉴바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9C196F-C9EF-444B-B1DA-FB9C5A0E8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16" y="637366"/>
            <a:ext cx="6080432" cy="3309656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2525A348-7AF4-45A2-A5E5-4B5F00522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4" y="4588778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카테고리 별</a:t>
            </a:r>
            <a:r>
              <a:rPr lang="en-US" altLang="ko-KR" sz="1800" dirty="0"/>
              <a:t>, </a:t>
            </a:r>
            <a:r>
              <a:rPr lang="ko-KR" altLang="en-US" sz="1800" dirty="0"/>
              <a:t>난이도 별로 퀴즈들을 분류 시켜서 배치</a:t>
            </a:r>
            <a:endParaRPr lang="en-US" altLang="ko-KR" sz="1800" dirty="0"/>
          </a:p>
          <a:p>
            <a:r>
              <a:rPr lang="ko-KR" altLang="en-US" sz="1800" dirty="0"/>
              <a:t>전체 자유 게시판 목록</a:t>
            </a:r>
          </a:p>
        </p:txBody>
      </p:sp>
    </p:spTree>
    <p:extLst>
      <p:ext uri="{BB962C8B-B14F-4D97-AF65-F5344CB8AC3E}">
        <p14:creationId xmlns:p14="http://schemas.microsoft.com/office/powerpoint/2010/main" val="23942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 개요</a:t>
            </a:r>
            <a:endParaRPr lang="en-US" altLang="ko-KR" dirty="0"/>
          </a:p>
          <a:p>
            <a:pPr rtl="0"/>
            <a:r>
              <a:rPr lang="ko-KR" altLang="en-US" dirty="0"/>
              <a:t>기획 과정</a:t>
            </a:r>
            <a:endParaRPr lang="en-US" altLang="ko-KR" dirty="0"/>
          </a:p>
          <a:p>
            <a:pPr rtl="0"/>
            <a:r>
              <a:rPr lang="ko-KR" altLang="en-US" dirty="0"/>
              <a:t>화면 구성 및 기능</a:t>
            </a:r>
            <a:endParaRPr lang="en-US" altLang="ko-KR" dirty="0"/>
          </a:p>
          <a:p>
            <a:pPr rtl="0"/>
            <a:r>
              <a:rPr lang="ko-KR" altLang="en-US" dirty="0"/>
              <a:t>사이트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2F651-67A0-4F5B-8201-93C957EF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메뉴바</a:t>
            </a:r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6785F48C-8BB7-49BE-8F10-49B48513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512" y="4447508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전체 고객문의 목록</a:t>
            </a:r>
            <a:endParaRPr lang="en-US" altLang="ko-KR" sz="1800" dirty="0"/>
          </a:p>
          <a:p>
            <a:r>
              <a:rPr lang="ko-KR" altLang="en-US" sz="1800" dirty="0"/>
              <a:t>전체 공지사항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ED926-5DBF-4ED0-AE0A-AD9FD3DB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27" y="908333"/>
            <a:ext cx="6825050" cy="30643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8741A9-4D7F-44EA-8D30-F2F18F05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8" y="3041276"/>
            <a:ext cx="7239699" cy="32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7D8BA-3E26-4BB8-9C7D-43ED684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AE2B4-D6DF-4E77-8771-EABF5023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2004299"/>
            <a:ext cx="9145660" cy="2374754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99B6B67-3928-434D-B43E-56CC396A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887" y="4554896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본인 아이디</a:t>
            </a:r>
            <a:r>
              <a:rPr lang="en-US" altLang="ko-KR" sz="1800" dirty="0"/>
              <a:t>, </a:t>
            </a:r>
            <a:r>
              <a:rPr lang="ko-KR" altLang="en-US" sz="1800" dirty="0"/>
              <a:t>닉네임</a:t>
            </a:r>
            <a:r>
              <a:rPr lang="en-US" altLang="ko-KR" sz="1800" dirty="0"/>
              <a:t>, </a:t>
            </a:r>
            <a:r>
              <a:rPr lang="ko-KR" altLang="en-US" sz="1800" dirty="0"/>
              <a:t>이메일</a:t>
            </a:r>
            <a:r>
              <a:rPr lang="en-US" altLang="ko-KR" sz="1800" dirty="0"/>
              <a:t>, </a:t>
            </a:r>
            <a:r>
              <a:rPr lang="ko-KR" altLang="en-US" sz="1800" dirty="0"/>
              <a:t>전화번호가 나옴</a:t>
            </a:r>
            <a:endParaRPr lang="en-US" altLang="ko-KR" sz="1800" dirty="0"/>
          </a:p>
          <a:p>
            <a:r>
              <a:rPr lang="ko-KR" altLang="en-US" sz="1800" dirty="0"/>
              <a:t>본인 프로필 사진 꾸미기</a:t>
            </a:r>
            <a:endParaRPr lang="en-US" altLang="ko-KR" sz="1800" dirty="0"/>
          </a:p>
          <a:p>
            <a:r>
              <a:rPr lang="ko-KR" altLang="en-US" sz="1800" dirty="0"/>
              <a:t>회원 탈퇴를 통한 탈퇴</a:t>
            </a:r>
            <a:endParaRPr lang="en-US" altLang="ko-KR" sz="1800" dirty="0"/>
          </a:p>
          <a:p>
            <a:r>
              <a:rPr lang="ko-KR" altLang="en-US" sz="1800" dirty="0"/>
              <a:t>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40831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55A06-3C07-40B2-A2DC-B5E064C0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ADC68-29D4-41B4-BD49-06FD65DC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70" y="916221"/>
            <a:ext cx="7180976" cy="3305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89CF86-3C2C-4E6F-BCE7-248C735C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91" y="2790789"/>
            <a:ext cx="3120257" cy="3483422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4D4F421-33EA-4143-AED7-B32EAD1F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764" y="4701250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로컬로그인은 아이디 변경 불가능</a:t>
            </a:r>
            <a:endParaRPr lang="en-US" altLang="ko-KR" sz="1800" dirty="0"/>
          </a:p>
          <a:p>
            <a:r>
              <a:rPr lang="ko-KR" altLang="en-US" sz="1800" dirty="0"/>
              <a:t>비밀번호 비교 후 수정</a:t>
            </a:r>
          </a:p>
        </p:txBody>
      </p:sp>
    </p:spTree>
    <p:extLst>
      <p:ext uri="{BB962C8B-B14F-4D97-AF65-F5344CB8AC3E}">
        <p14:creationId xmlns:p14="http://schemas.microsoft.com/office/powerpoint/2010/main" val="28143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FBD56-588E-4B15-8885-6E139B1F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0E869-67F6-483F-9916-E83A03F01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61" y="1203812"/>
            <a:ext cx="5724103" cy="518784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6B3043C-D75C-4A85-A61F-E319A9E58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96" y="2746615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퀴즈 만들기를 통해 만들기</a:t>
            </a:r>
            <a:endParaRPr lang="en-US" altLang="ko-KR" sz="1800" dirty="0"/>
          </a:p>
          <a:p>
            <a:r>
              <a:rPr lang="ko-KR" altLang="en-US" sz="1800" dirty="0"/>
              <a:t>내가 만든 퀴즈 목록</a:t>
            </a:r>
            <a:endParaRPr lang="en-US" altLang="ko-KR" sz="1800" dirty="0"/>
          </a:p>
          <a:p>
            <a:r>
              <a:rPr lang="ko-KR" altLang="en-US" sz="1800" dirty="0"/>
              <a:t>내가 풀었었던 퀴즈 목록</a:t>
            </a:r>
          </a:p>
        </p:txBody>
      </p:sp>
    </p:spTree>
    <p:extLst>
      <p:ext uri="{BB962C8B-B14F-4D97-AF65-F5344CB8AC3E}">
        <p14:creationId xmlns:p14="http://schemas.microsoft.com/office/powerpoint/2010/main" val="27236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EEACD4-1361-4360-BC59-231F3CA9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99" y="545285"/>
            <a:ext cx="3013197" cy="48903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582659-484E-4E59-B252-668AE4C7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7FA48-63B0-4071-A7A8-E6FD91F9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349" y="2576430"/>
            <a:ext cx="6398590" cy="3628239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A1864C9F-99C4-47A5-B4F0-8587EF35B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85396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퀴즈 만들기 버튼 </a:t>
            </a:r>
            <a:r>
              <a:rPr lang="ko-KR" altLang="en-US" sz="1800" dirty="0" err="1"/>
              <a:t>실행시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팝업창</a:t>
            </a:r>
            <a:endParaRPr lang="en-US" altLang="ko-KR" sz="1800" dirty="0"/>
          </a:p>
          <a:p>
            <a:r>
              <a:rPr lang="ko-KR" altLang="en-US" sz="1800" dirty="0"/>
              <a:t>정답을 입력 </a:t>
            </a:r>
            <a:r>
              <a:rPr lang="ko-KR" altLang="en-US" sz="1800" dirty="0" err="1"/>
              <a:t>안한</a:t>
            </a:r>
            <a:r>
              <a:rPr lang="ko-KR" altLang="en-US" sz="1800" dirty="0"/>
              <a:t> 퀴즈들은 경고 문구</a:t>
            </a:r>
            <a:endParaRPr lang="en-US" altLang="ko-KR" sz="1800" dirty="0"/>
          </a:p>
          <a:p>
            <a:r>
              <a:rPr lang="ko-KR" altLang="en-US" sz="1800" dirty="0"/>
              <a:t>설정을 통한 수정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4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1DBF0-F63F-4077-A63B-F0695DE2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ADE3C-85A0-4450-AB13-799895001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91" y="796954"/>
            <a:ext cx="2905470" cy="4869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BCFF61-8A55-4469-AF3E-F157DFC38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86" y="2083987"/>
            <a:ext cx="5266630" cy="4391560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89F2C8C8-0085-4317-B791-E1024BBD3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890" y="3429000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정답 </a:t>
            </a:r>
            <a:r>
              <a:rPr lang="ko-KR" altLang="en-US" sz="1800" dirty="0" err="1"/>
              <a:t>추가시</a:t>
            </a:r>
            <a:r>
              <a:rPr lang="ko-KR" altLang="en-US" sz="1800" dirty="0"/>
              <a:t> 중복 정답</a:t>
            </a:r>
            <a:endParaRPr lang="en-US" altLang="ko-KR" sz="1800" dirty="0"/>
          </a:p>
          <a:p>
            <a:r>
              <a:rPr lang="ko-KR" altLang="en-US" sz="1800" dirty="0"/>
              <a:t>기회 </a:t>
            </a:r>
            <a:r>
              <a:rPr lang="ko-KR" altLang="en-US" sz="1800" dirty="0" err="1"/>
              <a:t>차감시</a:t>
            </a:r>
            <a:r>
              <a:rPr lang="ko-KR" altLang="en-US" sz="1800" dirty="0"/>
              <a:t> 마다 힌트 확인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425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9B458-9270-4851-8E21-BDAB5C8E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572AA-6CD7-475F-A8E3-AE7388FD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63" y="2220511"/>
            <a:ext cx="8447714" cy="388905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1E5C2E0-F686-45FC-984E-67F5B1EB5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97448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본인이 작성한 게시글 목록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838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71286-3C63-4234-87E2-F6BBCC45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C60F3-B38A-4B41-873C-3DB1DC46C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7" y="2013014"/>
            <a:ext cx="9009776" cy="2636866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FD1265E-C21B-4A72-AADE-33A7575E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48" y="5029545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본인이 문의 내역 목록</a:t>
            </a:r>
            <a:endParaRPr lang="en-US" altLang="ko-KR" sz="1800" dirty="0"/>
          </a:p>
          <a:p>
            <a:r>
              <a:rPr lang="ko-KR" altLang="en-US" sz="1800" dirty="0"/>
              <a:t>답변이 </a:t>
            </a:r>
            <a:r>
              <a:rPr lang="ko-KR" altLang="en-US" sz="1800" dirty="0" err="1"/>
              <a:t>작성됬을시</a:t>
            </a:r>
            <a:r>
              <a:rPr lang="ko-KR" altLang="en-US" sz="1800" dirty="0"/>
              <a:t> 답변 완료 여부 확인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74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BA8C6-4742-4A4A-9AAE-42A8E0C6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D696C-904C-41DE-9229-A0FBE9FD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98" y="1458520"/>
            <a:ext cx="9110444" cy="3638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C28571-4E19-4818-A435-BA9451FB7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10" y="3404910"/>
            <a:ext cx="4690142" cy="3249270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B4FA2F90-5F88-4CDC-AE26-D3D6DC11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8583" y="5206533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회원 정보 목록</a:t>
            </a:r>
            <a:endParaRPr lang="en-US" altLang="ko-KR" sz="1800" dirty="0"/>
          </a:p>
          <a:p>
            <a:r>
              <a:rPr lang="ko-KR" altLang="en-US" sz="1800" dirty="0"/>
              <a:t>회원의 신고 정보 확인</a:t>
            </a:r>
            <a:endParaRPr lang="en-US" altLang="ko-KR" sz="1800" dirty="0"/>
          </a:p>
          <a:p>
            <a:r>
              <a:rPr lang="ko-KR" altLang="en-US" sz="1800" dirty="0"/>
              <a:t>신고가 </a:t>
            </a:r>
            <a:r>
              <a:rPr lang="ko-KR" altLang="en-US" sz="1800" dirty="0" err="1"/>
              <a:t>누적시</a:t>
            </a:r>
            <a:r>
              <a:rPr lang="ko-KR" altLang="en-US" sz="1800" dirty="0"/>
              <a:t> 잠금을 통한 계정 정지 또는 탈퇴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64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39B19-D26C-4AD5-A06B-97655892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FFF17-BCD3-461E-B93D-6961D9401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28" y="2657254"/>
            <a:ext cx="7550091" cy="2439041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9595CE24-D17D-4A60-B7D2-67B4B9599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3553083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/>
              <a:t>모든 퀴즈 정보 목록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582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 개요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8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64A1C-D9E7-497C-93C9-D6E4CF79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AD4A25-E658-4D88-8A30-335312B5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0" y="1985080"/>
            <a:ext cx="7086942" cy="4406577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91FC3D3E-F7F9-40CF-8A9E-A351FFDB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9" y="3871865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모든 자유 게시판 목록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400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FBF2D8-C9C9-44D5-A310-90BE5E6A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03" y="3592610"/>
            <a:ext cx="6876653" cy="26813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7FE6AA-577F-4D78-8CA0-FFA1A64A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F9373-3813-43EC-857B-98662907B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2" y="1479424"/>
            <a:ext cx="6450515" cy="2917617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8336EEB9-3A1E-465F-B5FF-C063BCEBB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60" y="4685597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모든 고객 문의 목록</a:t>
            </a:r>
            <a:endParaRPr lang="en-US" altLang="ko-KR" sz="1800" dirty="0"/>
          </a:p>
          <a:p>
            <a:r>
              <a:rPr lang="ko-KR" altLang="en-US" sz="1800" dirty="0"/>
              <a:t>답변 작성시 답변여부 확인</a:t>
            </a:r>
            <a:endParaRPr lang="en-US" altLang="ko-KR" sz="1800" dirty="0"/>
          </a:p>
          <a:p>
            <a:r>
              <a:rPr lang="ko-KR" altLang="en-US" sz="1800" dirty="0"/>
              <a:t>필터를 통해 </a:t>
            </a:r>
            <a:r>
              <a:rPr lang="ko-KR" altLang="en-US" sz="1800" dirty="0" err="1"/>
              <a:t>미답변</a:t>
            </a:r>
            <a:r>
              <a:rPr lang="ko-KR" altLang="en-US" sz="1800" dirty="0"/>
              <a:t> 문의 목록 분류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04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8629C-18D6-42EF-9DAB-D47C6D16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9ED34-F01C-487F-AB3E-97D6540C5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314" y="2081625"/>
            <a:ext cx="7263606" cy="4310032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339D81BD-B427-4D49-9BD1-0FE8F6528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5" y="3363985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모든 공지사항 목록</a:t>
            </a:r>
            <a:endParaRPr lang="en-US" altLang="ko-KR" sz="1800" dirty="0"/>
          </a:p>
          <a:p>
            <a:r>
              <a:rPr lang="ko-KR" altLang="en-US" sz="1800" dirty="0"/>
              <a:t>관리자만 공지사항 작성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7774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CE83C-1FBA-4602-86A1-747E7E40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상세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8BC80-3143-4E7B-96C9-9891A59AB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05" y="1358286"/>
            <a:ext cx="7697261" cy="4853761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6231E37-23AA-4936-97DE-81B1B92F1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4" y="3271706"/>
            <a:ext cx="3900881" cy="388829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10,20,30</a:t>
            </a:r>
            <a:r>
              <a:rPr lang="ko-KR" altLang="en-US" sz="1800" dirty="0"/>
              <a:t>개 개수 제한</a:t>
            </a:r>
            <a:endParaRPr lang="en-US" altLang="ko-KR" sz="1800" dirty="0"/>
          </a:p>
          <a:p>
            <a:r>
              <a:rPr lang="ko-KR" altLang="en-US" sz="1800" dirty="0"/>
              <a:t>댓글 작성을 통한 실시간 대화</a:t>
            </a:r>
            <a:endParaRPr lang="en-US" altLang="ko-KR" sz="1800" dirty="0"/>
          </a:p>
          <a:p>
            <a:r>
              <a:rPr lang="ko-KR" altLang="en-US" sz="1800" dirty="0"/>
              <a:t>같은 카테고리 조회수 </a:t>
            </a:r>
            <a:r>
              <a:rPr lang="ko-KR" altLang="en-US" sz="1800" dirty="0" err="1"/>
              <a:t>높은순으로</a:t>
            </a:r>
            <a:r>
              <a:rPr lang="ko-KR" altLang="en-US" sz="1800" dirty="0"/>
              <a:t> 추천 퀴즈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553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B007-AFCE-4454-B381-417C0175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상세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569AA-218C-4E65-B37C-355BEEDAE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38" y="1124124"/>
            <a:ext cx="6223532" cy="484052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E56E0AA-BE5A-44CD-8EDC-0DF2051B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49" y="2969703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랜덤을 이용한 이미지 배치</a:t>
            </a:r>
            <a:endParaRPr lang="en-US" altLang="ko-KR" sz="1800" dirty="0"/>
          </a:p>
          <a:p>
            <a:r>
              <a:rPr lang="ko-KR" altLang="en-US" sz="1800" dirty="0"/>
              <a:t>총 기회 </a:t>
            </a:r>
            <a:r>
              <a:rPr lang="en-US" altLang="ko-KR" sz="1800" dirty="0"/>
              <a:t>3</a:t>
            </a:r>
            <a:r>
              <a:rPr lang="ko-KR" altLang="en-US" sz="1800" dirty="0"/>
              <a:t>번</a:t>
            </a:r>
            <a:endParaRPr lang="en-US" altLang="ko-KR" sz="1800" dirty="0"/>
          </a:p>
          <a:p>
            <a:r>
              <a:rPr lang="ko-KR" altLang="en-US" sz="1800" dirty="0" err="1"/>
              <a:t>정답시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다음이미지</a:t>
            </a:r>
            <a:r>
              <a:rPr lang="ko-KR" altLang="en-US" sz="1800" dirty="0"/>
              <a:t> 기회 다 </a:t>
            </a:r>
            <a:r>
              <a:rPr lang="ko-KR" altLang="en-US" sz="1800" dirty="0" err="1"/>
              <a:t>소모시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다음이미지로</a:t>
            </a:r>
            <a:r>
              <a:rPr lang="ko-KR" altLang="en-US" sz="1800" dirty="0"/>
              <a:t> 이동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6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387DB-1E96-46F4-9B19-853E38E5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상세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C53DF-6295-48BE-B265-C7299043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15" y="1539669"/>
            <a:ext cx="3382019" cy="2931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47B6FB-3018-453F-8A14-FD49FD958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51" y="2387247"/>
            <a:ext cx="3418218" cy="2868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DE85F-9372-4158-838C-CB1FC2586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79" y="3429000"/>
            <a:ext cx="3328726" cy="3144224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3A1CA11E-DC13-4CE4-9B2A-33120F6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95" y="3429000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/>
              <a:t>기회 소모마다 힌트 하나씩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556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837385-CEC7-4301-B72A-4D2ED6499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03" y="3282256"/>
            <a:ext cx="5674497" cy="34945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9ACD31-F2B5-4609-AC83-682BD1F9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상세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0C6F7-0AAE-46FA-AAE0-2DD0B7E7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14" y="561159"/>
            <a:ext cx="4494625" cy="3288896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8100A272-EAE8-422A-8903-1566E4918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856" y="4352692"/>
            <a:ext cx="3900881" cy="388829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퀴즈 </a:t>
            </a:r>
            <a:r>
              <a:rPr lang="ko-KR" altLang="en-US" sz="1800" dirty="0" err="1"/>
              <a:t>끝났을때</a:t>
            </a:r>
            <a:r>
              <a:rPr lang="ko-KR" altLang="en-US" sz="1800" dirty="0"/>
              <a:t> 전체 유저의 전체 퀴즈 수마다의 </a:t>
            </a:r>
            <a:r>
              <a:rPr lang="ko-KR" altLang="en-US" sz="1800" dirty="0" err="1"/>
              <a:t>정답갯수</a:t>
            </a:r>
            <a:r>
              <a:rPr lang="ko-KR" altLang="en-US" sz="1800" dirty="0"/>
              <a:t> 통계</a:t>
            </a:r>
            <a:endParaRPr lang="en-US" altLang="ko-KR" sz="1800" dirty="0"/>
          </a:p>
          <a:p>
            <a:r>
              <a:rPr lang="ko-KR" altLang="en-US" sz="1800" dirty="0"/>
              <a:t>댓글 신고 </a:t>
            </a:r>
            <a:r>
              <a:rPr lang="ko-KR" altLang="en-US" sz="1800" dirty="0" err="1"/>
              <a:t>클릭시</a:t>
            </a:r>
            <a:r>
              <a:rPr lang="ko-KR" altLang="en-US" sz="1800" dirty="0"/>
              <a:t> 팝업창을 통해 신고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974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사이트 시연</a:t>
            </a:r>
            <a:endParaRPr lang="en-US" altLang="ko-KR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3032E-A644-4610-88B4-34AB57A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E51886-7DFB-493B-A67C-418EAC4D6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9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DEC6-A4E3-4007-A6A4-EC9A2ED9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84393-299F-4250-9150-30EC49C10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다들 고생하셨습니다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0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F30B9-DC24-4D66-A8EB-B3730536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4F1EEE-35A7-4F33-82BA-2804E05C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04" y="2187142"/>
            <a:ext cx="3736457" cy="4071325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최근 한자 교육이 사라진 이후 많은 사람들이 단어의 뜻을 몰라 헷갈려 하거나 다른 뜻으로 오해해 논란을 사기도 </a:t>
            </a:r>
            <a:r>
              <a:rPr lang="ko-KR" altLang="en-US" sz="1800" dirty="0" err="1"/>
              <a:t>하는등</a:t>
            </a:r>
            <a:r>
              <a:rPr lang="ko-KR" altLang="en-US" sz="1800" dirty="0"/>
              <a:t> 많은 일들이 점점 늘어가고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이러한 추세로 사람들의 한자 공부를 보다 재미있고 효율적으로 </a:t>
            </a:r>
            <a:r>
              <a:rPr lang="ko-KR" altLang="en-US" sz="1800" dirty="0" err="1"/>
              <a:t>할수</a:t>
            </a:r>
            <a:r>
              <a:rPr lang="ko-KR" altLang="en-US" sz="1800" dirty="0"/>
              <a:t> 있는 방법이 없을까 생각하다 퀴즈 형식으로 공부를 하면 재미있고 거기에 사진을 통한 맞추기면 기억에도 남지 않을까 해서 기획을 하게 되었습니다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026" name="Picture 2" descr="심심한 사과&quot;라니!!…MZ세대 문해력 논란 : 네이트 뉴스">
            <a:extLst>
              <a:ext uri="{FF2B5EF4-FFF2-40B4-BE49-F238E27FC236}">
                <a16:creationId xmlns:a16="http://schemas.microsoft.com/office/drawing/2014/main" id="{D5F9C218-4323-41F1-B44D-301A1FDF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83" y="781764"/>
            <a:ext cx="4199826" cy="23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흘 대참사' 문해력 논란? 핵심은 이겁니다">
            <a:extLst>
              <a:ext uri="{FF2B5EF4-FFF2-40B4-BE49-F238E27FC236}">
                <a16:creationId xmlns:a16="http://schemas.microsoft.com/office/drawing/2014/main" id="{9E145697-3225-4BE8-9B55-664BC5A8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83" y="4222805"/>
            <a:ext cx="4799681" cy="237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심심한 사과' 논란 어떻게 보아야 하는가? &lt; 오피니언 &lt; 기사본문 - 최보식의언론">
            <a:extLst>
              <a:ext uri="{FF2B5EF4-FFF2-40B4-BE49-F238E27FC236}">
                <a16:creationId xmlns:a16="http://schemas.microsoft.com/office/drawing/2014/main" id="{A0FC8434-2A80-4D3C-8A53-FB0BF6CAC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0" y="2211290"/>
            <a:ext cx="4294814" cy="2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1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311F8-6181-4BC1-8178-8B70739B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 마킹 사이트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4861A-917B-4CFC-9906-3FBFF055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21" y="1987085"/>
            <a:ext cx="5402510" cy="3256904"/>
          </a:xfrm>
          <a:prstGeom prst="rect">
            <a:avLst/>
          </a:prstGeom>
        </p:spPr>
      </p:pic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3E0A47F8-9C68-4238-B864-99C7A68A0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538" y="5503286"/>
            <a:ext cx="2213273" cy="47216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맞추기 </a:t>
            </a:r>
            <a:r>
              <a:rPr lang="ko-KR" altLang="en-US" sz="1800" dirty="0" err="1"/>
              <a:t>아이오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50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기획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02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B9E11-E694-4052-99F6-C24F18B6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4" name="그룹 1006">
            <a:extLst>
              <a:ext uri="{FF2B5EF4-FFF2-40B4-BE49-F238E27FC236}">
                <a16:creationId xmlns:a16="http://schemas.microsoft.com/office/drawing/2014/main" id="{75AA9897-CFC3-4C8E-BF53-13BE3CAECBFD}"/>
              </a:ext>
            </a:extLst>
          </p:cNvPr>
          <p:cNvGrpSpPr/>
          <p:nvPr/>
        </p:nvGrpSpPr>
        <p:grpSpPr>
          <a:xfrm>
            <a:off x="568277" y="2324682"/>
            <a:ext cx="2127859" cy="2045778"/>
            <a:chOff x="1641502" y="2637245"/>
            <a:chExt cx="4374912" cy="4374912"/>
          </a:xfrm>
        </p:grpSpPr>
        <p:grpSp>
          <p:nvGrpSpPr>
            <p:cNvPr id="5" name="그룹 1007">
              <a:extLst>
                <a:ext uri="{FF2B5EF4-FFF2-40B4-BE49-F238E27FC236}">
                  <a16:creationId xmlns:a16="http://schemas.microsoft.com/office/drawing/2014/main" id="{C7C96E5D-1EAD-4C42-ACA5-13DAE89A7D61}"/>
                </a:ext>
              </a:extLst>
            </p:cNvPr>
            <p:cNvGrpSpPr/>
            <p:nvPr/>
          </p:nvGrpSpPr>
          <p:grpSpPr>
            <a:xfrm>
              <a:off x="1641502" y="2637245"/>
              <a:ext cx="4374912" cy="4374912"/>
              <a:chOff x="1641502" y="2637245"/>
              <a:chExt cx="4374912" cy="4374912"/>
            </a:xfrm>
          </p:grpSpPr>
          <p:pic>
            <p:nvPicPr>
              <p:cNvPr id="10" name="Object 20">
                <a:extLst>
                  <a:ext uri="{FF2B5EF4-FFF2-40B4-BE49-F238E27FC236}">
                    <a16:creationId xmlns:a16="http://schemas.microsoft.com/office/drawing/2014/main" id="{C86E0B9F-C83C-4EE3-B01B-82D536971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545955" y="618054"/>
                <a:ext cx="8749825" cy="8749825"/>
              </a:xfrm>
              <a:prstGeom prst="rect">
                <a:avLst/>
              </a:prstGeom>
            </p:spPr>
          </p:pic>
          <p:pic>
            <p:nvPicPr>
              <p:cNvPr id="11" name="Object 21">
                <a:extLst>
                  <a:ext uri="{FF2B5EF4-FFF2-40B4-BE49-F238E27FC236}">
                    <a16:creationId xmlns:a16="http://schemas.microsoft.com/office/drawing/2014/main" id="{7CB93482-2A33-4F29-9FDE-8CED298A1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1502" y="2637245"/>
                <a:ext cx="4374912" cy="4374912"/>
              </a:xfrm>
              <a:prstGeom prst="rect">
                <a:avLst/>
              </a:prstGeom>
            </p:spPr>
          </p:pic>
        </p:grpSp>
        <p:grpSp>
          <p:nvGrpSpPr>
            <p:cNvPr id="6" name="그룹 1008">
              <a:extLst>
                <a:ext uri="{FF2B5EF4-FFF2-40B4-BE49-F238E27FC236}">
                  <a16:creationId xmlns:a16="http://schemas.microsoft.com/office/drawing/2014/main" id="{811C225A-823F-40F7-9A46-5E8867262BD7}"/>
                </a:ext>
              </a:extLst>
            </p:cNvPr>
            <p:cNvGrpSpPr/>
            <p:nvPr/>
          </p:nvGrpSpPr>
          <p:grpSpPr>
            <a:xfrm>
              <a:off x="2828571" y="4919787"/>
              <a:ext cx="1964270" cy="1718308"/>
              <a:chOff x="2828571" y="4919787"/>
              <a:chExt cx="1964270" cy="1718308"/>
            </a:xfrm>
          </p:grpSpPr>
          <p:pic>
            <p:nvPicPr>
              <p:cNvPr id="9" name="Object 24">
                <a:extLst>
                  <a:ext uri="{FF2B5EF4-FFF2-40B4-BE49-F238E27FC236}">
                    <a16:creationId xmlns:a16="http://schemas.microsoft.com/office/drawing/2014/main" id="{5B22C03B-7466-45A1-AD03-04586B03F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28571" y="4919787"/>
                <a:ext cx="1964270" cy="1718308"/>
              </a:xfrm>
              <a:prstGeom prst="rect">
                <a:avLst/>
              </a:prstGeom>
            </p:spPr>
          </p:pic>
        </p:grpSp>
        <p:grpSp>
          <p:nvGrpSpPr>
            <p:cNvPr id="7" name="그룹 1009">
              <a:extLst>
                <a:ext uri="{FF2B5EF4-FFF2-40B4-BE49-F238E27FC236}">
                  <a16:creationId xmlns:a16="http://schemas.microsoft.com/office/drawing/2014/main" id="{A7B3340A-0C09-49CB-9990-82FF123C191B}"/>
                </a:ext>
              </a:extLst>
            </p:cNvPr>
            <p:cNvGrpSpPr/>
            <p:nvPr/>
          </p:nvGrpSpPr>
          <p:grpSpPr>
            <a:xfrm>
              <a:off x="2380288" y="2980952"/>
              <a:ext cx="3000665" cy="2043597"/>
              <a:chOff x="2380288" y="2980952"/>
              <a:chExt cx="3000665" cy="2043597"/>
            </a:xfrm>
          </p:grpSpPr>
          <p:pic>
            <p:nvPicPr>
              <p:cNvPr id="8" name="Object 27">
                <a:extLst>
                  <a:ext uri="{FF2B5EF4-FFF2-40B4-BE49-F238E27FC236}">
                    <a16:creationId xmlns:a16="http://schemas.microsoft.com/office/drawing/2014/main" id="{FA1BA95F-DC3D-41F8-8AC6-72750FFDD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80288" y="2980952"/>
                <a:ext cx="3000665" cy="2043597"/>
              </a:xfrm>
              <a:prstGeom prst="rect">
                <a:avLst/>
              </a:prstGeom>
            </p:spPr>
          </p:pic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0CC32-99DA-43CA-AEB5-2D6E990FA4D7}"/>
              </a:ext>
            </a:extLst>
          </p:cNvPr>
          <p:cNvSpPr/>
          <p:nvPr/>
        </p:nvSpPr>
        <p:spPr>
          <a:xfrm>
            <a:off x="654685" y="4871838"/>
            <a:ext cx="1937288" cy="7428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Language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13" name="그룹 1010">
            <a:extLst>
              <a:ext uri="{FF2B5EF4-FFF2-40B4-BE49-F238E27FC236}">
                <a16:creationId xmlns:a16="http://schemas.microsoft.com/office/drawing/2014/main" id="{AD39BB35-4431-42D4-8DB5-6A567E822D1F}"/>
              </a:ext>
            </a:extLst>
          </p:cNvPr>
          <p:cNvGrpSpPr/>
          <p:nvPr/>
        </p:nvGrpSpPr>
        <p:grpSpPr>
          <a:xfrm>
            <a:off x="3564174" y="2324682"/>
            <a:ext cx="2041433" cy="1955414"/>
            <a:chOff x="6877692" y="2644864"/>
            <a:chExt cx="4374912" cy="4374912"/>
          </a:xfrm>
        </p:grpSpPr>
        <p:pic>
          <p:nvPicPr>
            <p:cNvPr id="14" name="Object 31">
              <a:extLst>
                <a:ext uri="{FF2B5EF4-FFF2-40B4-BE49-F238E27FC236}">
                  <a16:creationId xmlns:a16="http://schemas.microsoft.com/office/drawing/2014/main" id="{F4DB6D79-8F27-498D-8D6E-07C2F4F0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0236" y="625674"/>
              <a:ext cx="8749825" cy="8749825"/>
            </a:xfrm>
            <a:prstGeom prst="rect">
              <a:avLst/>
            </a:prstGeom>
          </p:spPr>
        </p:pic>
        <p:pic>
          <p:nvPicPr>
            <p:cNvPr id="15" name="Object 32">
              <a:extLst>
                <a:ext uri="{FF2B5EF4-FFF2-40B4-BE49-F238E27FC236}">
                  <a16:creationId xmlns:a16="http://schemas.microsoft.com/office/drawing/2014/main" id="{6AC95EC0-BFD7-449C-8A59-C2D34096A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7692" y="2644864"/>
              <a:ext cx="4374912" cy="4374912"/>
            </a:xfrm>
            <a:prstGeom prst="rect">
              <a:avLst/>
            </a:prstGeom>
          </p:spPr>
        </p:pic>
      </p:grpSp>
      <p:pic>
        <p:nvPicPr>
          <p:cNvPr id="16" name="Object 54">
            <a:extLst>
              <a:ext uri="{FF2B5EF4-FFF2-40B4-BE49-F238E27FC236}">
                <a16:creationId xmlns:a16="http://schemas.microsoft.com/office/drawing/2014/main" id="{AC73FAC7-7C87-4B3E-AC1B-F0C83EC73FC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8717" y="3248072"/>
            <a:ext cx="2087409" cy="6653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541ED1-5F2D-4034-8174-E2B6AC82071E}"/>
              </a:ext>
            </a:extLst>
          </p:cNvPr>
          <p:cNvSpPr/>
          <p:nvPr/>
        </p:nvSpPr>
        <p:spPr>
          <a:xfrm>
            <a:off x="3658609" y="4809113"/>
            <a:ext cx="1937288" cy="7428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Database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18" name="그룹 1012">
            <a:extLst>
              <a:ext uri="{FF2B5EF4-FFF2-40B4-BE49-F238E27FC236}">
                <a16:creationId xmlns:a16="http://schemas.microsoft.com/office/drawing/2014/main" id="{3ADFE1EF-3B4D-465E-A341-7CDB80516A27}"/>
              </a:ext>
            </a:extLst>
          </p:cNvPr>
          <p:cNvGrpSpPr/>
          <p:nvPr/>
        </p:nvGrpSpPr>
        <p:grpSpPr>
          <a:xfrm>
            <a:off x="6269521" y="2202514"/>
            <a:ext cx="2191397" cy="2229127"/>
            <a:chOff x="12085311" y="2642959"/>
            <a:chExt cx="4374912" cy="4374912"/>
          </a:xfrm>
        </p:grpSpPr>
        <p:grpSp>
          <p:nvGrpSpPr>
            <p:cNvPr id="19" name="그룹 1013">
              <a:extLst>
                <a:ext uri="{FF2B5EF4-FFF2-40B4-BE49-F238E27FC236}">
                  <a16:creationId xmlns:a16="http://schemas.microsoft.com/office/drawing/2014/main" id="{7B5C7D0D-06C5-483E-A6F3-D9F0D233637F}"/>
                </a:ext>
              </a:extLst>
            </p:cNvPr>
            <p:cNvGrpSpPr/>
            <p:nvPr/>
          </p:nvGrpSpPr>
          <p:grpSpPr>
            <a:xfrm>
              <a:off x="12085311" y="2642959"/>
              <a:ext cx="4374912" cy="4374912"/>
              <a:chOff x="12085311" y="2642959"/>
              <a:chExt cx="4374912" cy="4374912"/>
            </a:xfrm>
          </p:grpSpPr>
          <p:pic>
            <p:nvPicPr>
              <p:cNvPr id="22" name="Object 40">
                <a:extLst>
                  <a:ext uri="{FF2B5EF4-FFF2-40B4-BE49-F238E27FC236}">
                    <a16:creationId xmlns:a16="http://schemas.microsoft.com/office/drawing/2014/main" id="{58827B76-EED7-45AD-8132-3F56F9298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7855" y="623769"/>
                <a:ext cx="8749825" cy="8749825"/>
              </a:xfrm>
              <a:prstGeom prst="rect">
                <a:avLst/>
              </a:prstGeom>
            </p:spPr>
          </p:pic>
          <p:pic>
            <p:nvPicPr>
              <p:cNvPr id="23" name="Object 41">
                <a:extLst>
                  <a:ext uri="{FF2B5EF4-FFF2-40B4-BE49-F238E27FC236}">
                    <a16:creationId xmlns:a16="http://schemas.microsoft.com/office/drawing/2014/main" id="{6D611C05-9AA8-47F6-BFC2-7B9294D72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85311" y="2642959"/>
                <a:ext cx="4374912" cy="4374912"/>
              </a:xfrm>
              <a:prstGeom prst="rect">
                <a:avLst/>
              </a:prstGeom>
            </p:spPr>
          </p:pic>
        </p:grpSp>
        <p:grpSp>
          <p:nvGrpSpPr>
            <p:cNvPr id="20" name="그룹 1014">
              <a:extLst>
                <a:ext uri="{FF2B5EF4-FFF2-40B4-BE49-F238E27FC236}">
                  <a16:creationId xmlns:a16="http://schemas.microsoft.com/office/drawing/2014/main" id="{1062C51A-7AED-469F-9D3C-78C5BB18E739}"/>
                </a:ext>
              </a:extLst>
            </p:cNvPr>
            <p:cNvGrpSpPr/>
            <p:nvPr/>
          </p:nvGrpSpPr>
          <p:grpSpPr>
            <a:xfrm>
              <a:off x="12533333" y="3607085"/>
              <a:ext cx="3681826" cy="2658593"/>
              <a:chOff x="12533333" y="3607085"/>
              <a:chExt cx="3681826" cy="2658593"/>
            </a:xfrm>
          </p:grpSpPr>
          <p:pic>
            <p:nvPicPr>
              <p:cNvPr id="21" name="Object 44">
                <a:extLst>
                  <a:ext uri="{FF2B5EF4-FFF2-40B4-BE49-F238E27FC236}">
                    <a16:creationId xmlns:a16="http://schemas.microsoft.com/office/drawing/2014/main" id="{D9D5F61A-7B5A-4363-9FB3-D6141B94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33333" y="3607085"/>
                <a:ext cx="3681826" cy="2658593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83E001-41A0-4F5F-951F-52BF28DEDB6E}"/>
              </a:ext>
            </a:extLst>
          </p:cNvPr>
          <p:cNvSpPr/>
          <p:nvPr/>
        </p:nvSpPr>
        <p:spPr>
          <a:xfrm>
            <a:off x="6400878" y="4781782"/>
            <a:ext cx="1937288" cy="7428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IDE Tool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92C729-682D-4EE5-A5EA-3C02A39B8A3C}"/>
              </a:ext>
            </a:extLst>
          </p:cNvPr>
          <p:cNvGrpSpPr/>
          <p:nvPr/>
        </p:nvGrpSpPr>
        <p:grpSpPr>
          <a:xfrm>
            <a:off x="9393817" y="2485405"/>
            <a:ext cx="1914456" cy="1768505"/>
            <a:chOff x="6969631" y="2534233"/>
            <a:chExt cx="1440000" cy="1440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4094D6-E5B5-46AE-8BB4-C834922D423F}"/>
                </a:ext>
              </a:extLst>
            </p:cNvPr>
            <p:cNvSpPr/>
            <p:nvPr/>
          </p:nvSpPr>
          <p:spPr>
            <a:xfrm>
              <a:off x="6969631" y="2534233"/>
              <a:ext cx="1440000" cy="14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Cloud API line icon 3420319 Vector Art at Vecteezy">
              <a:extLst>
                <a:ext uri="{FF2B5EF4-FFF2-40B4-BE49-F238E27FC236}">
                  <a16:creationId xmlns:a16="http://schemas.microsoft.com/office/drawing/2014/main" id="{ABC7EA1E-D7F0-4658-94AC-40B7018A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7900" y="2632762"/>
              <a:ext cx="1243462" cy="124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Object 36">
            <a:extLst>
              <a:ext uri="{FF2B5EF4-FFF2-40B4-BE49-F238E27FC236}">
                <a16:creationId xmlns:a16="http://schemas.microsoft.com/office/drawing/2014/main" id="{F9F29B44-3036-44D5-B838-1BB26E38E2E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4480" y="2712618"/>
            <a:ext cx="1258092" cy="1144629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C8327822-928B-4F98-81E7-A056F7717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270" y="4197654"/>
            <a:ext cx="210160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Kakao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Naver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Bootstrap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FontAwesome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ChatGPT3.5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Turbo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Chart.js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analytics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en-US" altLang="ko-KR" sz="2000" b="1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ECE5-DB73-46D6-B8F0-B87D5079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플로우 차트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6547B-01AF-486F-9577-D68E0112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" y="1828456"/>
            <a:ext cx="4714301" cy="5029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9E9DD2-B738-4AB5-9865-8F956A2E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44" y="2558484"/>
            <a:ext cx="7155809" cy="35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703F3-C9D1-42EC-AFA4-D850C8E1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Diagram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66104B-CE7E-4E25-97FC-F46829BC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11" y="788486"/>
            <a:ext cx="5276886" cy="58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" id="{37C7465A-0B30-40AD-86A1-107F88771CFA}" vid="{348522F3-EFB3-4DF1-9BDE-0542B61299D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주제 프레젠테이션, 칠판 일러스트레이션 디자인(와이드스크린)</Template>
  <TotalTime>491</TotalTime>
  <Words>413</Words>
  <Application>Microsoft Office PowerPoint</Application>
  <PresentationFormat>와이드스크린</PresentationFormat>
  <Paragraphs>111</Paragraphs>
  <Slides>39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Malgun Gothic</vt:lpstr>
      <vt:lpstr>Malgun Gothic</vt:lpstr>
      <vt:lpstr>Calibri</vt:lpstr>
      <vt:lpstr>Wingdings</vt:lpstr>
      <vt:lpstr>교육 주제 16x9</vt:lpstr>
      <vt:lpstr>QuizBee</vt:lpstr>
      <vt:lpstr>목차</vt:lpstr>
      <vt:lpstr>프로젝트 개요</vt:lpstr>
      <vt:lpstr>기획 의도</vt:lpstr>
      <vt:lpstr>벤치 마킹 사이트</vt:lpstr>
      <vt:lpstr>기획 과정</vt:lpstr>
      <vt:lpstr>개발 환경</vt:lpstr>
      <vt:lpstr>플로우 차트</vt:lpstr>
      <vt:lpstr>ER Diagram</vt:lpstr>
      <vt:lpstr>유스케이스 다이어 그램</vt:lpstr>
      <vt:lpstr>유스케이스 다이어 그램</vt:lpstr>
      <vt:lpstr>유스케이스 다이어 그램</vt:lpstr>
      <vt:lpstr>요구사항 정의서</vt:lpstr>
      <vt:lpstr>화면 구성 및 기능</vt:lpstr>
      <vt:lpstr>메인 화면</vt:lpstr>
      <vt:lpstr>로그인, 회원가입</vt:lpstr>
      <vt:lpstr>아이디/비밀번호 찾기</vt:lpstr>
      <vt:lpstr>검색</vt:lpstr>
      <vt:lpstr>메뉴바</vt:lpstr>
      <vt:lpstr>메뉴바</vt:lpstr>
      <vt:lpstr>마이 페이지</vt:lpstr>
      <vt:lpstr>마이 페이지</vt:lpstr>
      <vt:lpstr>마이 페이지</vt:lpstr>
      <vt:lpstr>마이 페이지</vt:lpstr>
      <vt:lpstr>마이 페이지</vt:lpstr>
      <vt:lpstr>마이 페이지</vt:lpstr>
      <vt:lpstr>마이 페이지</vt:lpstr>
      <vt:lpstr>관리자 페이지</vt:lpstr>
      <vt:lpstr>관리자 페이지</vt:lpstr>
      <vt:lpstr>관리자 페이지</vt:lpstr>
      <vt:lpstr>관리자 페이지</vt:lpstr>
      <vt:lpstr>관리자 페이지</vt:lpstr>
      <vt:lpstr>퀴즈 상세 화면</vt:lpstr>
      <vt:lpstr>퀴즈 상세 화면</vt:lpstr>
      <vt:lpstr>퀴즈 상세 화면</vt:lpstr>
      <vt:lpstr>퀴즈 상세 화면</vt:lpstr>
      <vt:lpstr>사이트 시연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QuizBee</dc:title>
  <dc:creator>EZEN304-05</dc:creator>
  <cp:lastModifiedBy>EZEN304-05</cp:lastModifiedBy>
  <cp:revision>54</cp:revision>
  <dcterms:created xsi:type="dcterms:W3CDTF">2024-08-09T03:01:49Z</dcterms:created>
  <dcterms:modified xsi:type="dcterms:W3CDTF">2024-08-14T00:09:46Z</dcterms:modified>
</cp:coreProperties>
</file>